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1" r:id="rId5"/>
    <p:sldId id="263" r:id="rId6"/>
    <p:sldId id="265" r:id="rId7"/>
    <p:sldId id="267" r:id="rId8"/>
    <p:sldId id="269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91" r:id="rId17"/>
    <p:sldId id="279" r:id="rId18"/>
    <p:sldId id="280" r:id="rId19"/>
    <p:sldId id="281" r:id="rId20"/>
    <p:sldId id="283" r:id="rId21"/>
    <p:sldId id="285" r:id="rId22"/>
    <p:sldId id="287" r:id="rId23"/>
    <p:sldId id="289" r:id="rId24"/>
    <p:sldId id="290" r:id="rId2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4610"/>
  </p:normalViewPr>
  <p:slideViewPr>
    <p:cSldViewPr snapToGrid="0" snapToObjects="1">
      <p:cViewPr varScale="1">
        <p:scale>
          <a:sx n="154" d="100"/>
          <a:sy n="154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3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3658D-FEBF-CC0C-AC17-1CEB1B10E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F6FA9C-DDCA-8C68-6FA4-41E36F74B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A05C1-9609-4529-1265-AD7E46BD8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1051B-087D-DF2A-2867-F885CE4B23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62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1381125"/>
            <a:ext cx="2752725" cy="7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1463" y="1347787"/>
            <a:ext cx="4711065" cy="1490663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238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Source-KeynoteartHans" pitchFamily="34" charset="0"/>
                <a:ea typeface="Source-KeynoteartHans" pitchFamily="34" charset="-122"/>
                <a:cs typeface="Source-KeynoteartHans" pitchFamily="34" charset="-120"/>
              </a:rPr>
              <a:t>A Comprehensive Data-Driven Study of the COVID-19 Pandemic</a:t>
            </a:r>
            <a:endParaRPr lang="en-US" sz="238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271463" y="2988879"/>
            <a:ext cx="4601528" cy="428625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2100" dirty="0">
                <a:solidFill>
                  <a:srgbClr val="000000"/>
                </a:solidFill>
                <a:latin typeface="Source-KeynoteartHans" pitchFamily="34" charset="0"/>
                <a:ea typeface="Source-KeynoteartHans" pitchFamily="34" charset="-122"/>
                <a:cs typeface="Source-KeynoteartHans" pitchFamily="34" charset="-120"/>
              </a:rPr>
              <a:t>Big Data Final Presentation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271463" y="4176713"/>
            <a:ext cx="19431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endParaRPr 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286F9E-3455-6E5B-55AA-0896DAF04E0C}"/>
              </a:ext>
            </a:extLst>
          </p:cNvPr>
          <p:cNvSpPr txBox="1"/>
          <p:nvPr/>
        </p:nvSpPr>
        <p:spPr>
          <a:xfrm>
            <a:off x="-387322" y="3611682"/>
            <a:ext cx="4572000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  <a:buNone/>
            </a:pPr>
            <a:r>
              <a:rPr lang="en-US" altLang="zh-CN" sz="14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Authors:</a:t>
            </a:r>
          </a:p>
          <a:p>
            <a:pPr algn="ctr">
              <a:spcAft>
                <a:spcPts val="1000"/>
              </a:spcAft>
              <a:buNone/>
            </a:pPr>
            <a:r>
              <a:rPr lang="en-US" altLang="zh-CN" sz="1400" dirty="0" err="1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Weiyi</a:t>
            </a:r>
            <a:r>
              <a:rPr lang="en-US" altLang="zh-CN" sz="14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Luo (WL3398)</a:t>
            </a:r>
          </a:p>
          <a:p>
            <a:pPr algn="ctr">
              <a:spcAft>
                <a:spcPts val="1000"/>
              </a:spcAft>
              <a:buNone/>
            </a:pPr>
            <a:r>
              <a:rPr lang="en-US" altLang="zh-CN" sz="14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Jia Yang (JY5081)</a:t>
            </a:r>
            <a:endParaRPr lang="zh-CN" altLang="zh-CN" sz="14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1000"/>
              </a:spcAft>
              <a:buNone/>
            </a:pPr>
            <a:r>
              <a:rPr lang="en-US" altLang="zh-CN" sz="14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Geng Niu (GN2279)</a:t>
            </a:r>
            <a:endParaRPr lang="zh-CN" altLang="zh-CN" sz="14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1000"/>
              </a:spcAft>
            </a:pPr>
            <a:r>
              <a:rPr lang="en-US" altLang="zh-CN" sz="14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038" y="1166813"/>
            <a:ext cx="8096250" cy="35575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660" b="1" dirty="0">
                <a:solidFill>
                  <a:srgbClr val="685C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8. Results &amp; Analysis</a:t>
            </a:r>
            <a:endParaRPr lang="en-US" sz="266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3875" y="1023938"/>
            <a:ext cx="8096250" cy="355758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6200" y="4338638"/>
            <a:ext cx="923925" cy="48101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76300" y="1071563"/>
            <a:ext cx="7391400" cy="2786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RQ1: How did COVID-19 cases and deaths evolve across continents over time?</a:t>
            </a:r>
            <a:endParaRPr lang="en-US" altLang="zh-CN" sz="1500" b="1" dirty="0">
              <a:solidFill>
                <a:srgbClr val="000000"/>
              </a:solidFill>
              <a:latin typeface="Noto Sans SC" pitchFamily="34" charset="0"/>
              <a:ea typeface="Noto Sans SC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RQ2: Which countries experienced the highest infection rates and mortality</a:t>
            </a:r>
            <a:r>
              <a:rPr lang="zh-CN" altLang="en-US" sz="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ratios?</a:t>
            </a:r>
            <a:endParaRPr lang="en-US" sz="1500" b="1" dirty="0">
              <a:solidFill>
                <a:srgbClr val="000000"/>
              </a:solidFill>
              <a:latin typeface="Noto Sans SC" pitchFamily="34" charset="0"/>
              <a:ea typeface="Noto Sans SC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RQ3: How do vaccination rates relate to new COVID-19 cases and deaths?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RQ4: </a:t>
            </a:r>
            <a:r>
              <a:rPr lang="en-US" sz="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How do vaccination progress and pandemic recovery differ across regions?</a:t>
            </a:r>
            <a:endParaRPr lang="en-US" sz="15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RQ5: What do the global time-series patterns of new cases, deaths, and vaccinations look like?</a:t>
            </a:r>
            <a:endParaRPr lang="en-US" sz="15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RQ6: How has testing capacity influenced case detection and positivity rates?</a:t>
            </a:r>
            <a:endParaRPr lang="en-US" sz="15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RQ7: What are the differences in COVID-19 outcomes between high-income and low-income countries?</a:t>
            </a:r>
            <a:endParaRPr lang="en-US" sz="15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RQ8: How is policy strictness related to changes in daily COVID-19 cases?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5115" y="85725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7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RQ1: How did COVID-19 cases and deaths evolve across continents over time?</a:t>
            </a:r>
            <a:endParaRPr lang="en-US" sz="147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A4136C-3088-74B2-A2DA-EB6E128A2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199"/>
            <a:ext cx="4246001" cy="44583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14A98A-60DB-AE96-EC00-280216893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848" y="638175"/>
            <a:ext cx="4906152" cy="4505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537" y="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RQ2: Which countries experienced the highest infection rates and mortality ratios?</a:t>
            </a:r>
            <a:endParaRPr lang="en-US" sz="160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62000" y="1095375"/>
            <a:ext cx="7715250" cy="3228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endParaRPr lang="en-US" sz="168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21100A-68C6-4BED-F3FF-66445C9C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551"/>
            <a:ext cx="3625034" cy="21821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B2D20A-C19D-93D9-D03B-E3F522C7A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556166"/>
            <a:ext cx="3625034" cy="2587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8F4CEF-5382-F190-238A-3962B6659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033" y="459349"/>
            <a:ext cx="3792018" cy="21821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A38F2C-918B-94E6-B6AD-1E43CF8C9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595" y="2604952"/>
            <a:ext cx="3039952" cy="25385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7904510-59B0-5283-9CEB-B5F932E34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19" y="1002881"/>
            <a:ext cx="4159015" cy="313773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74171" y="155121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4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RQ3: How do vaccination rates relate to new COVID-19 cases and deaths?</a:t>
            </a:r>
            <a:endParaRPr lang="en-US" sz="154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C3E6E4-5474-A9CF-D6E6-53BCD0BC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6" y="650420"/>
            <a:ext cx="2962668" cy="22843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0832C2-C2F5-A007-8136-2C121A84A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841919"/>
            <a:ext cx="3196099" cy="2443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085" y="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RQ4: How do vaccination progress and pandemic recovery differ across regions?</a:t>
            </a:r>
            <a:endParaRPr lang="en-US" sz="140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04BC8E-9B39-5524-310A-54ACB227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8" y="2841171"/>
            <a:ext cx="4551932" cy="23023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4E24-45CF-BA15-CDF5-9FC696C3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8" y="440026"/>
            <a:ext cx="4551932" cy="23544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1A4D0F-869A-2914-F050-E8534B184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375" y="1741715"/>
            <a:ext cx="4781710" cy="25139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085" y="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RQ5: What do the global time-series patterns of new cases, deaths, and vaccinations look like?</a:t>
            </a:r>
            <a:endParaRPr lang="en-US" sz="133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B4EC2E-36FD-6ECA-547F-43E0E4BC6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2005"/>
            <a:ext cx="4386943" cy="23214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904069-EB8B-FB95-0E04-A4F6F48A6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0" t="742" r="1905" b="-1385"/>
          <a:stretch/>
        </p:blipFill>
        <p:spPr>
          <a:xfrm>
            <a:off x="4757057" y="473826"/>
            <a:ext cx="4299857" cy="25187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F82CCD-4CC6-89FC-FAB4-40EFBB819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057" y="2786660"/>
            <a:ext cx="4386943" cy="23568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F720DF-A81F-2922-2CD4-7D54DA316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4243"/>
            <a:ext cx="4599214" cy="24124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FBAD-6659-9EA5-0479-720DC285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F6D51FC-984A-B5AF-276C-8FAA2D13E5F3}"/>
              </a:ext>
            </a:extLst>
          </p:cNvPr>
          <p:cNvSpPr/>
          <p:nvPr/>
        </p:nvSpPr>
        <p:spPr>
          <a:xfrm>
            <a:off x="87085" y="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RQ5: What do the global time-series patterns of new cases, deaths, and vaccinations look like?</a:t>
            </a:r>
            <a:endParaRPr lang="en-US" sz="133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DA2891-FA75-04E1-25DC-66CF1BD9D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058" y="408467"/>
            <a:ext cx="5539531" cy="473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385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7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RQ6: How has testing capacity influenced case detection and positivity rates?</a:t>
            </a:r>
            <a:endParaRPr lang="en-US" sz="147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4C824D-487B-C0C8-03C3-27AB165E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" y="945242"/>
            <a:ext cx="3649287" cy="27620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1201F1-9EC7-B259-3180-0EDFB979F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233" y="945242"/>
            <a:ext cx="5405768" cy="27620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971" y="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RQ7: What are the differences in COVID-19 outcomes between high-income and low-income countries?</a:t>
            </a:r>
            <a:endParaRPr lang="en-US" sz="133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302347-2790-B690-880C-30B93C91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2" y="381000"/>
            <a:ext cx="3352800" cy="2402298"/>
          </a:xfrm>
          <a:prstGeom prst="rect">
            <a:avLst/>
          </a:prstGeom>
        </p:spPr>
      </p:pic>
      <p:pic>
        <p:nvPicPr>
          <p:cNvPr id="5" name="图片 4" descr="图表, 箱线图&#10;&#10;AI 生成的内容可能不正确。">
            <a:extLst>
              <a:ext uri="{FF2B5EF4-FFF2-40B4-BE49-F238E27FC236}">
                <a16:creationId xmlns:a16="http://schemas.microsoft.com/office/drawing/2014/main" id="{B952E420-198E-C728-31EA-A92D9FBD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98" y="2783298"/>
            <a:ext cx="3247974" cy="23807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256C57-0F04-8EDA-C329-014BC7971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198" y="552450"/>
            <a:ext cx="5446802" cy="28302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-356507" y="135392"/>
            <a:ext cx="8424863" cy="776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890" b="1" dirty="0">
                <a:solidFill>
                  <a:srgbClr val="685C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RQ8: How is policy strictness related to changes in daily COVID-19 cases?</a:t>
            </a:r>
            <a:endParaRPr lang="en-US" sz="189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AADAD9-C15C-F1CE-ED06-A455D22F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30" y="696428"/>
            <a:ext cx="6537940" cy="40279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7613" y="338138"/>
            <a:ext cx="4462463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20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CONTENTS</a:t>
            </a:r>
            <a:endParaRPr lang="en-US" sz="420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757613" y="1023938"/>
            <a:ext cx="4953000" cy="3219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Executive Summary</a:t>
            </a:r>
            <a:endParaRPr lang="en-US" sz="1400" dirty="0"/>
          </a:p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Problem Statement and Objectives</a:t>
            </a:r>
            <a:endParaRPr lang="en-US" sz="1400" dirty="0"/>
          </a:p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Dataset Description</a:t>
            </a:r>
            <a:endParaRPr lang="en-US" sz="1400" dirty="0"/>
          </a:p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 System Architecture and Technology Stack</a:t>
            </a:r>
            <a:endParaRPr lang="en-US" sz="1400" dirty="0"/>
          </a:p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5. Data Preprocessing &amp; Warehouse Design</a:t>
            </a:r>
            <a:endParaRPr lang="en-US" sz="1400" dirty="0"/>
          </a:p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6. Hive Processing Pipeline</a:t>
            </a:r>
            <a:endParaRPr lang="en-US" sz="1400" dirty="0"/>
          </a:p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7.Spark Analytics Pipeline</a:t>
            </a:r>
            <a:endParaRPr lang="en-US" sz="1400" dirty="0"/>
          </a:p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8. Results &amp; Analysis</a:t>
            </a:r>
            <a:endParaRPr lang="en-US" sz="1400" dirty="0"/>
          </a:p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9. Technical Challenges</a:t>
            </a:r>
            <a:endParaRPr lang="en-US" sz="1400" dirty="0"/>
          </a:p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10. Changes in Technology</a:t>
            </a:r>
            <a:endParaRPr lang="en-US" sz="1400" dirty="0"/>
          </a:p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11. Lessons Learned</a:t>
            </a:r>
            <a:endParaRPr lang="en-US" sz="1400" dirty="0"/>
          </a:p>
          <a:p>
            <a:pPr>
              <a:lnSpc>
                <a:spcPct val="150000"/>
              </a:lnSpc>
              <a:buSzPct val="100000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12. Future Improvements</a:t>
            </a:r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7650" y="552450"/>
            <a:ext cx="2724150" cy="1957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685C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9. Technical Challenges</a:t>
            </a:r>
            <a:endParaRPr lang="en-US" sz="2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1475" y="795337"/>
            <a:ext cx="4572000" cy="91916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6200" y="1171575"/>
            <a:ext cx="161925" cy="1619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257800" y="947738"/>
            <a:ext cx="340042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Dynamic partition issues in Hive required repeated schema and configuration adjustments.</a:t>
            </a:r>
            <a:endParaRPr lang="en-US" sz="112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38538" y="2338388"/>
            <a:ext cx="5214938" cy="919163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4675" y="2676525"/>
            <a:ext cx="161925" cy="161925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633912" y="2457450"/>
            <a:ext cx="405765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Missing and inconsistent OWID fields required substantial preprocessing.</a:t>
            </a:r>
            <a:endParaRPr lang="en-US" sz="112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57438" y="3671888"/>
            <a:ext cx="6396038" cy="919163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7775" y="3919538"/>
            <a:ext cx="161925" cy="161925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3390900" y="3786188"/>
            <a:ext cx="520065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Large window functions slowed Spark operations, pushing more computation into Hive.</a:t>
            </a:r>
            <a:endParaRPr lang="en-US" sz="112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87" y="319087"/>
            <a:ext cx="7891462" cy="5286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5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10. Changes in Technology</a:t>
            </a:r>
            <a:endParaRPr lang="en-US" sz="259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88" y="1357313"/>
            <a:ext cx="7110413" cy="8334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62087" y="1524000"/>
            <a:ext cx="5610225" cy="500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More aggregation and window logic were moved from Spark to Hive for efficiency.</a:t>
            </a:r>
            <a:endParaRPr lang="en-US" sz="119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388" y="2495550"/>
            <a:ext cx="7110413" cy="83343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38312" y="2686050"/>
            <a:ext cx="5610225" cy="500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Planned predictive components were removed due to data quality and time constraints.</a:t>
            </a:r>
            <a:endParaRPr lang="en-US" sz="119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88" y="3633788"/>
            <a:ext cx="7110413" cy="83343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462087" y="3819525"/>
            <a:ext cx="5610225" cy="500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Visualization shifted partly to Python for greater flexibility.</a:t>
            </a:r>
            <a:endParaRPr lang="en-US" sz="11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36195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11. Lessons Learned</a:t>
            </a:r>
            <a:endParaRPr lang="en-US" sz="266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046" y="1335878"/>
            <a:ext cx="1892847" cy="275242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1907" y="1629826"/>
            <a:ext cx="329578" cy="2583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99557" y="2044025"/>
            <a:ext cx="1514277" cy="15766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244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quality challenges significantly influence pipeline design and analysis accuracy.</a:t>
            </a:r>
            <a:endParaRPr lang="en-US" sz="124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0973" y="1335878"/>
            <a:ext cx="1897300" cy="2752422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23658" y="1629826"/>
            <a:ext cx="396384" cy="25831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862485" y="2044025"/>
            <a:ext cx="1514277" cy="15766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244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Pre-aggregation in Hive improves performance and reduces Spark workload.</a:t>
            </a:r>
            <a:endParaRPr lang="en-US" sz="1244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8354" y="1335878"/>
            <a:ext cx="1892847" cy="2752422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2132" y="1629826"/>
            <a:ext cx="400838" cy="258318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6329866" y="2044025"/>
            <a:ext cx="1514277" cy="15766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244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Visualization depends heavily on consistent, well-cleaned inputs.</a:t>
            </a:r>
            <a:endParaRPr lang="en-US" sz="1244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0525" y="309563"/>
            <a:ext cx="8358188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6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12. Future Improvements</a:t>
            </a:r>
            <a:endParaRPr lang="en-US" sz="266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1125" y="1638300"/>
            <a:ext cx="7581900" cy="685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2162" y="1857375"/>
            <a:ext cx="154305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260" dirty="0"/>
          </a:p>
        </p:txBody>
      </p:sp>
      <p:sp>
        <p:nvSpPr>
          <p:cNvPr id="6" name="Text 2"/>
          <p:cNvSpPr/>
          <p:nvPr/>
        </p:nvSpPr>
        <p:spPr>
          <a:xfrm>
            <a:off x="5257800" y="1638300"/>
            <a:ext cx="370522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Integrating predictive modeling could extend descriptive results into forecasting.</a:t>
            </a:r>
            <a:endParaRPr lang="en-US" sz="126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1125" y="2519363"/>
            <a:ext cx="7581900" cy="6858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62162" y="2738438"/>
            <a:ext cx="154305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260" dirty="0"/>
          </a:p>
        </p:txBody>
      </p:sp>
      <p:sp>
        <p:nvSpPr>
          <p:cNvPr id="9" name="Text 4"/>
          <p:cNvSpPr/>
          <p:nvPr/>
        </p:nvSpPr>
        <p:spPr>
          <a:xfrm>
            <a:off x="5257800" y="2519363"/>
            <a:ext cx="370522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Automated ETL workflows would make the pipeline more scalable and maintainable.</a:t>
            </a:r>
            <a:endParaRPr lang="en-US" sz="126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1125" y="3371850"/>
            <a:ext cx="7581900" cy="6858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2162" y="3590925"/>
            <a:ext cx="154305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260" dirty="0"/>
          </a:p>
        </p:txBody>
      </p:sp>
      <p:sp>
        <p:nvSpPr>
          <p:cNvPr id="12" name="Text 6"/>
          <p:cNvSpPr/>
          <p:nvPr/>
        </p:nvSpPr>
        <p:spPr>
          <a:xfrm>
            <a:off x="5257800" y="3371850"/>
            <a:ext cx="370522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Additional datasets (mobility, hospitalization, variants) could deepen insights.</a:t>
            </a:r>
            <a:endParaRPr lang="en-US" sz="126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2975" y="1833562"/>
            <a:ext cx="3395663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56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END</a:t>
            </a:r>
            <a:endParaRPr lang="en-US" sz="256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752975" y="2276475"/>
            <a:ext cx="3395663" cy="10334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0000"/>
                </a:solidFill>
                <a:latin typeface="Source-KeynoteartHans" pitchFamily="34" charset="0"/>
                <a:ea typeface="Source-KeynoteartHans" pitchFamily="34" charset="-122"/>
                <a:cs typeface="Source-KeynoteartHans" pitchFamily="34" charset="-120"/>
              </a:rPr>
              <a:t>THANKS</a:t>
            </a:r>
            <a:endParaRPr 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36195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Executive Summary</a:t>
            </a:r>
            <a:endParaRPr lang="en-US" sz="266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62000" y="1095375"/>
            <a:ext cx="7806690" cy="3228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83838"/>
                </a:solidFill>
              </a:rPr>
              <a:t>We processed the 379k-record OWID COVID-19 dataset using an end-to-end big data pipeline built with Hadoop HDFS, Hive, and Spark.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83838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83838"/>
                </a:solidFill>
              </a:rPr>
              <a:t>A three-layer data warehouse (ODS → DWD → DWS) was designed to clean, standardize, and aggregate large-scale pandemic indicators.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83838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83838"/>
                </a:solidFill>
              </a:rPr>
              <a:t>Spark and Python visualization workflows were developed to answer eight analytical research questions, covering trends, vaccination effects, testing capacity, income disparities, and policy effectiveness.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83838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83838"/>
                </a:solidFill>
              </a:rPr>
              <a:t>Our system demonstrates how distributed data engineering + analytical modeling can generate clear insights into global COVID-19 patterns.</a:t>
            </a:r>
          </a:p>
          <a:p>
            <a:pPr>
              <a:buNone/>
            </a:pPr>
            <a:br>
              <a:rPr lang="en-US" altLang="zh-CN" dirty="0"/>
            </a:b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36195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Problem Statement and Objectives</a:t>
            </a:r>
            <a:endParaRPr lang="en-US" sz="266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" y="1261504"/>
            <a:ext cx="7715252" cy="80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1174" y="1350131"/>
            <a:ext cx="6992238" cy="6297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7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pandemic produced large-scale heterogeneous data that requires structured big-data tools to extract meaningful insights.</a:t>
            </a:r>
            <a:endParaRPr lang="en-US" sz="137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000" y="2306375"/>
            <a:ext cx="7715252" cy="80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21174" y="2395002"/>
            <a:ext cx="6992238" cy="6297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7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goal is to answer eight research questions covering trends, vaccination, testing, socioeconomic factors, and policy effectiveness.</a:t>
            </a:r>
            <a:endParaRPr lang="en-US" sz="137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000" y="3351246"/>
            <a:ext cx="7715252" cy="80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21174" y="3439873"/>
            <a:ext cx="6992238" cy="6297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7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 built a scalable warehouse and visualization workflow to support systematic analysis.</a:t>
            </a:r>
            <a:endParaRPr lang="en-US" sz="137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A4AE7E-2461-309F-07F7-67126FE597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605" y="1229753"/>
            <a:ext cx="8257072" cy="29284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887" y="319087"/>
            <a:ext cx="7891462" cy="5286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5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Dataset Description</a:t>
            </a:r>
            <a:endParaRPr lang="en-US" sz="259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90288BD-DDC0-630C-8EEA-DE3F93496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653"/>
              </p:ext>
            </p:extLst>
          </p:nvPr>
        </p:nvGraphicFramePr>
        <p:xfrm>
          <a:off x="420420" y="1308997"/>
          <a:ext cx="8382000" cy="3515416"/>
        </p:xfrm>
        <a:graphic>
          <a:graphicData uri="http://schemas.openxmlformats.org/drawingml/2006/table">
            <a:tbl>
              <a:tblPr/>
              <a:tblGrid>
                <a:gridCol w="2794000">
                  <a:extLst>
                    <a:ext uri="{9D8B030D-6E8A-4147-A177-3AD203B41FA5}">
                      <a16:colId xmlns:a16="http://schemas.microsoft.com/office/drawing/2014/main" val="1607960988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4047582513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570442493"/>
                    </a:ext>
                  </a:extLst>
                </a:gridCol>
              </a:tblGrid>
              <a:tr h="2245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Category</a:t>
                      </a:r>
                      <a:endParaRPr lang="en-US" sz="120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Key Variables</a:t>
                      </a:r>
                      <a:endParaRPr lang="en-US" sz="120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Purpose</a:t>
                      </a:r>
                      <a:endParaRPr lang="en-US" sz="120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86743"/>
                  </a:ext>
                </a:extLst>
              </a:tr>
              <a:tr h="5939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🦠 </a:t>
                      </a:r>
                      <a:r>
                        <a:rPr lang="en-US" sz="1200" b="1"/>
                        <a:t>Epidemiological Indicators</a:t>
                      </a:r>
                      <a:endParaRPr lang="en-US" sz="120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total_cases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new_cases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total_deaths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new_deaths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new_cases_per_million</a:t>
                      </a:r>
                      <a:endParaRPr lang="en-US" sz="1200" dirty="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Track outbreak severity and daily transmission levels.</a:t>
                      </a:r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048007"/>
                  </a:ext>
                </a:extLst>
              </a:tr>
              <a:tr h="731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💉 </a:t>
                      </a:r>
                      <a:r>
                        <a:rPr lang="en-US" sz="1200" b="1" dirty="0"/>
                        <a:t>Vaccination Data</a:t>
                      </a:r>
                      <a:endParaRPr lang="en-US" sz="1200" dirty="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people_vaccinated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people_fully_vaccinated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people_vaccinated_per_hundred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total_vaccinations</a:t>
                      </a:r>
                      <a:endParaRPr lang="en-US" sz="1200" dirty="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Measure vaccination rollout and evaluate its impact on cases and mortality.</a:t>
                      </a:r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272902"/>
                  </a:ext>
                </a:extLst>
              </a:tr>
              <a:tr h="4566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🔬 </a:t>
                      </a:r>
                      <a:r>
                        <a:rPr lang="en-US" sz="1200" b="1"/>
                        <a:t>Testing &amp; Positivity Statistics</a:t>
                      </a:r>
                      <a:endParaRPr lang="en-US" sz="120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total_tests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new_tests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positive_rate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tests_per_case</a:t>
                      </a:r>
                      <a:endParaRPr lang="en-US" sz="1200" dirty="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Assess testing capacity and infection detection accuracy.</a:t>
                      </a:r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955664"/>
                  </a:ext>
                </a:extLst>
              </a:tr>
              <a:tr h="4566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🏛️ </a:t>
                      </a:r>
                      <a:r>
                        <a:rPr lang="en-US" sz="1200" b="1"/>
                        <a:t>Policy Response Indicators</a:t>
                      </a:r>
                      <a:endParaRPr lang="en-US" sz="120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stringency_index, reproduction_rate</a:t>
                      </a:r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Analyze government restrictions and their effect on transmission.</a:t>
                      </a:r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293032"/>
                  </a:ext>
                </a:extLst>
              </a:tr>
              <a:tr h="5939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👥 </a:t>
                      </a:r>
                      <a:r>
                        <a:rPr lang="en-US" sz="1200" b="1"/>
                        <a:t>Demographic &amp; Socioeconomic Variables</a:t>
                      </a:r>
                      <a:endParaRPr lang="en-US" sz="120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population, median_age, gdp_per_capita, human_development_index</a:t>
                      </a:r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Explain cross-country differences in infection, mortality, and recovery.</a:t>
                      </a:r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658135"/>
                  </a:ext>
                </a:extLst>
              </a:tr>
              <a:tr h="3193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🌍 </a:t>
                      </a:r>
                      <a:r>
                        <a:rPr lang="en-US" sz="1200" b="1"/>
                        <a:t>Geographic Fields</a:t>
                      </a:r>
                      <a:endParaRPr lang="en-US" sz="1200"/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iso_code, location, continent, date</a:t>
                      </a:r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Identify regions and align all time-series records.</a:t>
                      </a:r>
                    </a:p>
                  </a:txBody>
                  <a:tcPr marL="44689" marR="44689" marT="22345" marB="223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631807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5F9582C5-7F0B-C56F-1430-9A465BB43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915246"/>
            <a:ext cx="28664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Structure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36195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52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 System Architecture and Technology Stack</a:t>
            </a:r>
            <a:endParaRPr lang="en-US" sz="252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081" y="1095375"/>
            <a:ext cx="7215089" cy="32289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2081" y="967755"/>
            <a:ext cx="7215089" cy="1260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architecture follows: </a:t>
            </a:r>
            <a:r>
              <a:rPr lang="en-US" sz="16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CSV → HDFS → Hive ODS/DWD/DWS → Spark/Python → Visualization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Hive provides structured data management, while Spark supports fast analytical processing.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Python ensures flexible and clear visualization for all research questions.</a:t>
            </a:r>
            <a:endParaRPr 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56CC5A-1BE0-5AC8-12CA-27FECBF5D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786360"/>
            <a:ext cx="7772400" cy="15707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36195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5. Data Preprocessing &amp; Warehouse Design</a:t>
            </a:r>
            <a:endParaRPr lang="en-US" sz="266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1323" y="2026210"/>
            <a:ext cx="7045843" cy="890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080" y="1919320"/>
            <a:ext cx="209327" cy="2093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2080" y="2386964"/>
            <a:ext cx="2044274" cy="1425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09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ODS stores raw STRING-type data exactly as provided by OWID.</a:t>
            </a:r>
            <a:endParaRPr lang="en-US" sz="130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7360" y="1919320"/>
            <a:ext cx="209327" cy="2093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537360" y="2386964"/>
            <a:ext cx="2044274" cy="1425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09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DWD performs cleaning, type casting, partitioning, and standardization.</a:t>
            </a:r>
            <a:endParaRPr lang="en-US" sz="1309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2640" y="1919320"/>
            <a:ext cx="209327" cy="2093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62640" y="2386964"/>
            <a:ext cx="2044274" cy="1425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09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DWS aggregates metrics into four analytical tables used directly for Spark visualization.</a:t>
            </a:r>
            <a:endParaRPr lang="en-US" sz="130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36195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6. Hive Processing Pipeline</a:t>
            </a:r>
            <a:endParaRPr lang="en-US" sz="266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1323" y="2026210"/>
            <a:ext cx="7045843" cy="890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080" y="1919320"/>
            <a:ext cx="209327" cy="2093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2080" y="2386964"/>
            <a:ext cx="2044274" cy="1425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09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Hive ingests raw data into ODS, converts and partitions it in DWD, and produces analytical tables in DWS.</a:t>
            </a:r>
            <a:endParaRPr lang="en-US" sz="130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7360" y="1919320"/>
            <a:ext cx="209327" cy="2093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537360" y="2386964"/>
            <a:ext cx="2044274" cy="1425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09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All DWS tables were exported as CSV to support Spark-based visualizations.</a:t>
            </a:r>
            <a:endParaRPr lang="en-US" sz="1309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2640" y="1919320"/>
            <a:ext cx="209327" cy="2093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62640" y="2386964"/>
            <a:ext cx="2044274" cy="1425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09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This pipeline ensures consistent, efficient preparation for all analytical tasks.</a:t>
            </a:r>
            <a:endParaRPr lang="en-US" sz="130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36195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gradFill>
                  <a:gsLst>
                    <a:gs pos="0">
                      <a:srgbClr val="9186DC"/>
                    </a:gs>
                    <a:gs pos="100000">
                      <a:srgbClr val="433BCE"/>
                    </a:gs>
                  </a:gsLst>
                  <a:lin ang="180000" scaled="0"/>
                </a:gra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7.Spark Analytics Pipeline</a:t>
            </a:r>
            <a:endParaRPr lang="en-US" sz="2660" dirty="0">
              <a:gradFill>
                <a:gsLst>
                  <a:gs pos="0">
                    <a:srgbClr val="9186DC"/>
                  </a:gs>
                  <a:gs pos="100000">
                    <a:srgbClr val="433BCE"/>
                  </a:gs>
                </a:gsLst>
                <a:lin ang="180000" scaled="0"/>
              </a:gra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62000" y="1095375"/>
            <a:ext cx="7715250" cy="3228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6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Spark loads DWS tables, selects subsets for each research question, and prepares cleaned DataFrames.</a:t>
            </a:r>
            <a:endParaRPr lang="en-US" sz="1680" dirty="0"/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6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Additional filtering, grouping, and formatting steps support accurate interpretations.</a:t>
            </a:r>
            <a:endParaRPr lang="en-US" sz="1680" dirty="0"/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6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Visualizations are generated using matplotlib to present trends and relationships clearly.</a:t>
            </a:r>
            <a:endParaRPr lang="en-US" sz="16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1056</Words>
  <Application>Microsoft Macintosh PowerPoint</Application>
  <PresentationFormat>全屏显示(16:9)</PresentationFormat>
  <Paragraphs>137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Noto Sans SC</vt:lpstr>
      <vt:lpstr>Source-KeynoteartHans</vt:lpstr>
      <vt:lpstr>Aptos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Comprehensive Data-Driven Study of the COVID-19 Pandemic</dc:title>
  <dc:subject>Big Data Final Presentation</dc:subject>
  <dc:creator>Administrator</dc:creator>
  <cp:lastModifiedBy>t76187</cp:lastModifiedBy>
  <cp:revision>7</cp:revision>
  <dcterms:created xsi:type="dcterms:W3CDTF">2025-12-08T22:54:11Z</dcterms:created>
  <dcterms:modified xsi:type="dcterms:W3CDTF">2025-12-09T14:12:52Z</dcterms:modified>
</cp:coreProperties>
</file>